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3" r:id="rId5"/>
    <p:sldId id="258" r:id="rId6"/>
    <p:sldId id="272" r:id="rId7"/>
    <p:sldId id="271" r:id="rId8"/>
    <p:sldId id="259" r:id="rId9"/>
    <p:sldId id="267" r:id="rId10"/>
    <p:sldId id="268" r:id="rId11"/>
    <p:sldId id="260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88" d="100"/>
          <a:sy n="88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546ECE-A4D7-43CD-AFF3-4DCE511EFC3F}" type="datetimeFigureOut">
              <a:rPr lang="en-US" smtClean="0"/>
              <a:t>9/5/2019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nglishclub.com/nouns.htm" TargetMode="External"/><Relationship Id="rId2" Type="http://schemas.openxmlformats.org/officeDocument/2006/relationships/hyperlink" Target="http://grammar.englishclub.com/verb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mmar.englishclub.com/adverbs.htm" TargetMode="External"/><Relationship Id="rId4" Type="http://schemas.openxmlformats.org/officeDocument/2006/relationships/hyperlink" Target="http://grammar.englishclub.com/adjective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nglishclub.com/prepositions.htm" TargetMode="External"/><Relationship Id="rId2" Type="http://schemas.openxmlformats.org/officeDocument/2006/relationships/hyperlink" Target="http://grammar.englishclub.com/pronoun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mmar.englishclub.com/conjunction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 and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2000"/>
            <a:ext cx="7313612" cy="1143000"/>
          </a:xfrm>
        </p:spPr>
        <p:txBody>
          <a:bodyPr/>
          <a:lstStyle/>
          <a:p>
            <a:pPr eaLnBrk="1" hangingPunct="1"/>
            <a:r>
              <a:rPr lang="en-US" smtClean="0"/>
              <a:t>Phrase</a:t>
            </a:r>
            <a:br>
              <a:rPr lang="en-US" smtClean="0"/>
            </a:br>
            <a:r>
              <a:rPr lang="en-US" sz="2400" smtClean="0"/>
              <a:t>example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7620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Here is a phrase: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sz="2000" u="sng"/>
              <a:t>the gym at the end of the street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743200" y="41910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ym typeface="Wingdings" pitchFamily="2" charset="2"/>
              </a:rPr>
              <a:t>It functions as the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subject</a:t>
            </a:r>
            <a:r>
              <a:rPr lang="en-US" sz="1600" i="1">
                <a:sym typeface="Wingdings" pitchFamily="2" charset="2"/>
              </a:rPr>
              <a:t> of the sentence and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subjects</a:t>
            </a:r>
            <a:r>
              <a:rPr lang="en-US" sz="1600" i="1">
                <a:sym typeface="Wingdings" pitchFamily="2" charset="2"/>
              </a:rPr>
              <a:t> are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nouns</a:t>
            </a:r>
            <a:r>
              <a:rPr lang="en-US" sz="1600" i="1">
                <a:sym typeface="Wingdings" pitchFamily="2" charset="2"/>
              </a:rPr>
              <a:t>.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724400" y="3927475"/>
            <a:ext cx="0" cy="3048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09600" y="3581400"/>
            <a:ext cx="760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</a:t>
            </a:r>
            <a:r>
              <a:rPr lang="en-US" b="1" i="1"/>
              <a:t>acts</a:t>
            </a:r>
            <a:r>
              <a:rPr lang="en-US"/>
              <a:t> like a noun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The gym at the end of the street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is </a:t>
            </a:r>
            <a:r>
              <a:rPr lang="en-US">
                <a:solidFill>
                  <a:srgbClr val="009900"/>
                </a:solidFill>
                <a:sym typeface="Wingdings" pitchFamily="2" charset="2"/>
              </a:rPr>
              <a:t>new</a:t>
            </a:r>
            <a:r>
              <a:rPr lang="en-US">
                <a:sym typeface="Wingdings" pitchFamily="2" charset="2"/>
              </a:rPr>
              <a:t>.</a:t>
            </a:r>
            <a:r>
              <a:rPr lang="en-US" sz="2000">
                <a:sym typeface="Wingdings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9862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/>
      <p:bldP spid="26632" grpId="0" animBg="1"/>
      <p:bldP spid="266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or Phrase</a:t>
            </a:r>
            <a:r>
              <a:rPr lang="en-US" dirty="0" smtClean="0"/>
              <a:t>?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If it’s a clause, write Independent or Dependent.  If it’s a phrase, write what’s missing (subject or verb).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Bob went to </a:t>
            </a:r>
            <a:r>
              <a:rPr lang="en-US" dirty="0" smtClean="0"/>
              <a:t>school</a:t>
            </a:r>
          </a:p>
          <a:p>
            <a:endParaRPr lang="en-US" dirty="0"/>
          </a:p>
          <a:p>
            <a:r>
              <a:rPr lang="en-US" dirty="0" smtClean="0"/>
              <a:t>After working late into the night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Bob forgot to bring his home </a:t>
            </a:r>
            <a:r>
              <a:rPr lang="en-US" dirty="0" smtClean="0"/>
              <a:t>work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Bob had a bad </a:t>
            </a:r>
            <a:r>
              <a:rPr lang="en-US" dirty="0" smtClean="0"/>
              <a:t>day</a:t>
            </a:r>
          </a:p>
          <a:p>
            <a:endParaRPr lang="en-US" dirty="0"/>
          </a:p>
          <a:p>
            <a:r>
              <a:rPr lang="en-US" dirty="0" smtClean="0"/>
              <a:t>Because he likes the house</a:t>
            </a:r>
          </a:p>
          <a:p>
            <a:endParaRPr lang="en-US" dirty="0"/>
          </a:p>
          <a:p>
            <a:r>
              <a:rPr lang="en-US" dirty="0" smtClean="0"/>
              <a:t>My favorite grocery store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or Dependent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he ran to catch the ball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He finally caught it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When I make up my mind to work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I’m going to stay at home tonight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 decided to go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While everyone else was studying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9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Basic Grammar Terminology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164388" cy="1144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To get started, here is a basic review of grammar terminology.</a:t>
            </a:r>
          </a:p>
        </p:txBody>
      </p:sp>
      <p:graphicFrame>
        <p:nvGraphicFramePr>
          <p:cNvPr id="6468" name="Group 324"/>
          <p:cNvGraphicFramePr>
            <a:graphicFrameLocks noGrp="1"/>
          </p:cNvGraphicFramePr>
          <p:nvPr/>
        </p:nvGraphicFramePr>
        <p:xfrm>
          <a:off x="1524000" y="2743200"/>
          <a:ext cx="7010400" cy="3616372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 of Speech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 or "job"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Verb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 or state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ate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dinner.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Noun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thing or person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dog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watched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squirrel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Adjective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a noun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hungry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dog watched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grey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squirrel.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Adverb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a verb, adjective or adverb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hungry dog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intently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watched the grey squirrel.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6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603375"/>
          </a:xfrm>
        </p:spPr>
        <p:txBody>
          <a:bodyPr/>
          <a:lstStyle/>
          <a:p>
            <a:pPr eaLnBrk="1" hangingPunct="1"/>
            <a:r>
              <a:rPr lang="en-US" smtClean="0"/>
              <a:t>Basic Grammar Terminology </a:t>
            </a:r>
            <a:r>
              <a:rPr lang="en-US" sz="2400" smtClean="0"/>
              <a:t>…continued</a:t>
            </a:r>
          </a:p>
        </p:txBody>
      </p:sp>
      <p:graphicFrame>
        <p:nvGraphicFramePr>
          <p:cNvPr id="8281" name="Group 89"/>
          <p:cNvGraphicFramePr>
            <a:graphicFrameLocks noGrp="1"/>
          </p:cNvGraphicFramePr>
          <p:nvPr/>
        </p:nvGraphicFramePr>
        <p:xfrm>
          <a:off x="1371600" y="2438400"/>
          <a:ext cx="7010400" cy="2905364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 of Speech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 or "job"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Pronoun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replaces a 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He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 dinner.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Preposition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links a noun to another word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gave a bone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to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dog.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Conjunction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joins clauses or words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Peter read the paper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and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listened to the radio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while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 ate dinner.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a Sentence?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0" y="2133600"/>
            <a:ext cx="3506788" cy="611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Peter ate dinner.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71600" y="2971800"/>
            <a:ext cx="2590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</a:rPr>
              <a:t>Subject</a:t>
            </a:r>
            <a:r>
              <a:rPr lang="en-US" sz="2000" dirty="0"/>
              <a:t> = noun, pronoun </a:t>
            </a:r>
            <a:r>
              <a:rPr lang="en-US" sz="2000" dirty="0" smtClean="0"/>
              <a:t>that </a:t>
            </a:r>
            <a:r>
              <a:rPr lang="en-US" sz="2000" dirty="0">
                <a:solidFill>
                  <a:srgbClr val="CC0000"/>
                </a:solidFill>
              </a:rPr>
              <a:t>does an action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CC0000"/>
                </a:solidFill>
              </a:rPr>
              <a:t>experiences a state of being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14788" y="2971800"/>
            <a:ext cx="20399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</a:rPr>
              <a:t>Verb</a:t>
            </a:r>
            <a:r>
              <a:rPr lang="en-US" sz="2000"/>
              <a:t> =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    expresses the action or “state”of the subject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0" y="2971800"/>
            <a:ext cx="198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rgbClr val="008000"/>
                </a:solidFill>
              </a:rPr>
              <a:t>Object</a:t>
            </a:r>
            <a:r>
              <a:rPr lang="en-US" sz="2000"/>
              <a:t> = noun or pronoun that </a:t>
            </a:r>
            <a:r>
              <a:rPr lang="en-US" sz="2000">
                <a:solidFill>
                  <a:srgbClr val="008000"/>
                </a:solidFill>
              </a:rPr>
              <a:t>receives the action of the verb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590800" y="2590800"/>
            <a:ext cx="7620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ate dinner.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6070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ate</a:t>
            </a:r>
            <a:r>
              <a:rPr lang="en-US" sz="2900"/>
              <a:t> dinner.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5435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ate</a:t>
            </a:r>
            <a:r>
              <a:rPr lang="en-US" sz="2900"/>
              <a:t> </a:t>
            </a:r>
            <a:r>
              <a:rPr lang="en-US" sz="2900">
                <a:solidFill>
                  <a:srgbClr val="008000"/>
                </a:solidFill>
              </a:rPr>
              <a:t>dinner</a:t>
            </a:r>
            <a:r>
              <a:rPr lang="en-US" sz="2900"/>
              <a:t>.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4572000" y="2597150"/>
            <a:ext cx="0" cy="381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5867400" y="2590800"/>
            <a:ext cx="533400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25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125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6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125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625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125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625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125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  <p:bldP spid="9220" grpId="0" autoUpdateAnimBg="0"/>
      <p:bldP spid="9221" grpId="0" autoUpdateAnimBg="0"/>
      <p:bldP spid="9222" grpId="0" autoUpdateAnimBg="0"/>
      <p:bldP spid="9223" grpId="0" animBg="1"/>
      <p:bldP spid="9224" grpId="0" autoUpdateAnimBg="0"/>
      <p:bldP spid="9225" grpId="0" autoUpdateAnimBg="0"/>
      <p:bldP spid="9226" grpId="0" autoUpdateAnimBg="0"/>
      <p:bldP spid="9227" grpId="0" animBg="1"/>
      <p:bldP spid="9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a </a:t>
            </a:r>
            <a:r>
              <a:rPr lang="en-US" b="1">
                <a:solidFill>
                  <a:srgbClr val="FF0000"/>
                </a:solidFill>
              </a:rPr>
              <a:t>Clause</a:t>
            </a:r>
            <a:r>
              <a:rPr lang="en-US" b="1"/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A </a:t>
            </a:r>
            <a:r>
              <a:rPr lang="en-US" b="1" dirty="0">
                <a:solidFill>
                  <a:srgbClr val="FF0000"/>
                </a:solidFill>
              </a:rPr>
              <a:t>subject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9999"/>
                </a:solidFill>
              </a:rPr>
              <a:t>predicate</a:t>
            </a:r>
            <a:r>
              <a:rPr lang="en-US" b="1" dirty="0"/>
              <a:t> working </a:t>
            </a:r>
            <a:r>
              <a:rPr lang="en-US" b="1" dirty="0" smtClean="0"/>
              <a:t>together (has both a noun and a verb)</a:t>
            </a: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am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Reading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is</a:t>
            </a:r>
            <a:r>
              <a:rPr lang="en-US" dirty="0"/>
              <a:t> fun.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 </a:t>
            </a:r>
            <a:r>
              <a:rPr lang="en-US" b="1" dirty="0">
                <a:solidFill>
                  <a:srgbClr val="009999"/>
                </a:solidFill>
              </a:rPr>
              <a:t>study</a:t>
            </a:r>
            <a:r>
              <a:rPr lang="en-US" dirty="0"/>
              <a:t> hard so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get</a:t>
            </a:r>
            <a:r>
              <a:rPr lang="en-US" dirty="0"/>
              <a:t> good grades.</a:t>
            </a:r>
          </a:p>
          <a:p>
            <a:pPr>
              <a:buFontTx/>
              <a:buNone/>
            </a:pPr>
            <a:r>
              <a:rPr lang="en-US" dirty="0"/>
              <a:t>Mike went to the park and Shelly cleaned.</a:t>
            </a:r>
          </a:p>
        </p:txBody>
      </p:sp>
    </p:spTree>
    <p:extLst>
      <p:ext uri="{BB962C8B-B14F-4D97-AF65-F5344CB8AC3E}">
        <p14:creationId xmlns:p14="http://schemas.microsoft.com/office/powerpoint/2010/main" val="136505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independent clause can stand by itself.</a:t>
            </a:r>
          </a:p>
          <a:p>
            <a:r>
              <a:rPr lang="en-US" dirty="0" smtClean="0"/>
              <a:t>Expresses a complete thought.</a:t>
            </a:r>
          </a:p>
          <a:p>
            <a:r>
              <a:rPr lang="en-US" dirty="0" smtClean="0"/>
              <a:t>It is a complete sentence.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 ran.</a:t>
            </a:r>
          </a:p>
          <a:p>
            <a:pPr lvl="1"/>
            <a:r>
              <a:rPr lang="en-US" dirty="0" smtClean="0"/>
              <a:t>Pizza tastes good. </a:t>
            </a:r>
          </a:p>
          <a:p>
            <a:pPr lvl="1"/>
            <a:r>
              <a:rPr lang="en-US" dirty="0" smtClean="0"/>
              <a:t>The classroom is cool.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dependent clause cannot stand by itself.</a:t>
            </a:r>
          </a:p>
          <a:p>
            <a:r>
              <a:rPr lang="en-US" dirty="0" smtClean="0"/>
              <a:t>It does not express a complete thought.</a:t>
            </a:r>
          </a:p>
          <a:p>
            <a:r>
              <a:rPr lang="en-US" dirty="0" smtClean="0"/>
              <a:t>Not a complete sentence.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Unless you want to go.</a:t>
            </a:r>
          </a:p>
          <a:p>
            <a:pPr lvl="1"/>
            <a:r>
              <a:rPr lang="en-US" dirty="0" smtClean="0"/>
              <a:t>Because I care.</a:t>
            </a:r>
          </a:p>
          <a:p>
            <a:pPr lvl="1"/>
            <a:r>
              <a:rPr lang="en-US" dirty="0" smtClean="0"/>
              <a:t>Before you lose your cool.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a </a:t>
            </a:r>
            <a:r>
              <a:rPr lang="en-US" b="1">
                <a:solidFill>
                  <a:srgbClr val="009999"/>
                </a:solidFill>
              </a:rPr>
              <a:t>phrase</a:t>
            </a:r>
            <a:r>
              <a:rPr lang="en-US" b="1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 group of words related to the subject or predicate.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b="1">
                <a:solidFill>
                  <a:srgbClr val="009999"/>
                </a:solidFill>
              </a:rPr>
              <a:t>Hiding under the table,</a:t>
            </a:r>
            <a:r>
              <a:rPr lang="en-US"/>
              <a:t> the dog knew he was bad.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Mickey Mouse, </a:t>
            </a:r>
            <a:r>
              <a:rPr lang="en-US" b="1">
                <a:solidFill>
                  <a:srgbClr val="009999"/>
                </a:solidFill>
              </a:rPr>
              <a:t>the world’s best anime character,</a:t>
            </a:r>
            <a:r>
              <a:rPr lang="en-US"/>
              <a:t> enraged the student.</a:t>
            </a:r>
          </a:p>
        </p:txBody>
      </p:sp>
    </p:spTree>
    <p:extLst>
      <p:ext uri="{BB962C8B-B14F-4D97-AF65-F5344CB8AC3E}">
        <p14:creationId xmlns:p14="http://schemas.microsoft.com/office/powerpoint/2010/main" val="70461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1865313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The most important difference between a clause and a phrase: </a:t>
            </a:r>
            <a:endParaRPr lang="en-US" sz="2000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920009" y="3281085"/>
            <a:ext cx="7010400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dirty="0" smtClean="0"/>
              <a:t>Clause = 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0070C0"/>
                </a:solidFill>
              </a:rPr>
              <a:t>V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905000" y="2573199"/>
            <a:ext cx="25146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</a:rPr>
              <a:t>Phrase</a:t>
            </a:r>
            <a:r>
              <a:rPr lang="en-US" sz="2000" dirty="0"/>
              <a:t> </a:t>
            </a:r>
            <a:r>
              <a:rPr lang="en-US" sz="3200" b="1" dirty="0">
                <a:sym typeface="Symbol" pitchFamily="18" charset="2"/>
              </a:rPr>
              <a:t></a:t>
            </a:r>
            <a:r>
              <a:rPr lang="en-US" sz="2000" dirty="0"/>
              <a:t> </a:t>
            </a:r>
            <a:r>
              <a:rPr lang="en-US" sz="2400" dirty="0">
                <a:solidFill>
                  <a:srgbClr val="CC0000"/>
                </a:solidFill>
              </a:rPr>
              <a:t>S</a:t>
            </a:r>
            <a:r>
              <a:rPr lang="en-US" sz="2000" dirty="0"/>
              <a:t> + </a:t>
            </a:r>
            <a:r>
              <a:rPr lang="en-US" sz="2400" dirty="0">
                <a:solidFill>
                  <a:srgbClr val="0033CC"/>
                </a:solidFill>
              </a:rPr>
              <a:t>V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0800000">
            <a:off x="7086600" y="5867400"/>
            <a:ext cx="1676400" cy="609600"/>
          </a:xfrm>
          <a:prstGeom prst="leftArrow">
            <a:avLst>
              <a:gd name="adj1" fmla="val 50000"/>
              <a:gd name="adj2" fmla="val 68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20091" y="39624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clause will always have BOTH a subject and a verb.  A phrase may have a subject or a verb; not both!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nimBg="1" autoUpdateAnimBg="0"/>
      <p:bldP spid="25609" grpId="0" animBg="1" autoUpdateAnimBg="0"/>
      <p:bldP spid="256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559</TotalTime>
  <Words>507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Symbol</vt:lpstr>
      <vt:lpstr>Verdana</vt:lpstr>
      <vt:lpstr>Wingdings</vt:lpstr>
      <vt:lpstr>Adjacency</vt:lpstr>
      <vt:lpstr>Clauses and Phrases</vt:lpstr>
      <vt:lpstr>Basic Grammar Terminology</vt:lpstr>
      <vt:lpstr>Basic Grammar Terminology …continued</vt:lpstr>
      <vt:lpstr>What Makes a Sentence? </vt:lpstr>
      <vt:lpstr>What is a Clause?</vt:lpstr>
      <vt:lpstr>Independent Clause</vt:lpstr>
      <vt:lpstr>Dependent Clause</vt:lpstr>
      <vt:lpstr>What is a phrase?</vt:lpstr>
      <vt:lpstr>Phrase</vt:lpstr>
      <vt:lpstr>Phrase example</vt:lpstr>
      <vt:lpstr>Clause or Phrase?  If it’s a clause, write Independent or Dependent.  If it’s a phrase, write what’s missing (subject or verb).</vt:lpstr>
      <vt:lpstr>Independent or Dependent Clause?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 and Phrases</dc:title>
  <dc:creator>Windows User</dc:creator>
  <cp:lastModifiedBy>Windows User</cp:lastModifiedBy>
  <cp:revision>17</cp:revision>
  <dcterms:created xsi:type="dcterms:W3CDTF">2013-09-11T16:41:47Z</dcterms:created>
  <dcterms:modified xsi:type="dcterms:W3CDTF">2019-09-05T16:15:34Z</dcterms:modified>
</cp:coreProperties>
</file>